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79" r:id="rId2"/>
    <p:sldId id="284" r:id="rId3"/>
    <p:sldId id="285" r:id="rId4"/>
    <p:sldId id="286" r:id="rId5"/>
    <p:sldId id="283" r:id="rId6"/>
    <p:sldId id="282" r:id="rId7"/>
  </p:sldIdLst>
  <p:sldSz cx="9144000" cy="5143500" type="screen16x9"/>
  <p:notesSz cx="6934200" cy="92202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240" userDrawn="1">
          <p15:clr>
            <a:srgbClr val="A4A3A4"/>
          </p15:clr>
        </p15:guide>
        <p15:guide id="4" orient="horz" pos="7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600"/>
    <a:srgbClr val="0076CE"/>
    <a:srgbClr val="808080"/>
    <a:srgbClr val="EEEEEE"/>
    <a:srgbClr val="C8C9C7"/>
    <a:srgbClr val="B7295A"/>
    <a:srgbClr val="41B6E6"/>
    <a:srgbClr val="00447C"/>
    <a:srgbClr val="42AEA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2" autoAdjust="0"/>
  </p:normalViewPr>
  <p:slideViewPr>
    <p:cSldViewPr snapToGrid="0" showGuides="1">
      <p:cViewPr varScale="1">
        <p:scale>
          <a:sx n="136" d="100"/>
          <a:sy n="136" d="100"/>
        </p:scale>
        <p:origin x="126" y="192"/>
      </p:cViewPr>
      <p:guideLst>
        <p:guide pos="3240"/>
        <p:guide orient="horz" pos="7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>
        <p:scale>
          <a:sx n="103" d="100"/>
          <a:sy n="103" d="100"/>
        </p:scale>
        <p:origin x="2163" y="-261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" descr="                              Dell - Internal Use - Confidential&#10;"/>
          <p:cNvSpPr txBox="1"/>
          <p:nvPr/>
        </p:nvSpPr>
        <p:spPr>
          <a:xfrm>
            <a:off x="780683" y="8990041"/>
            <a:ext cx="902491" cy="831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923087" fontAlgn="base">
              <a:lnSpc>
                <a:spcPct val="90000"/>
              </a:lnSpc>
              <a:spcBef>
                <a:spcPts val="101"/>
              </a:spcBef>
              <a:spcAft>
                <a:spcPts val="101"/>
              </a:spcAft>
              <a:defRPr/>
            </a:pPr>
            <a:r>
              <a:rPr lang="en-US" sz="600" dirty="0">
                <a:solidFill>
                  <a:schemeClr val="bg2"/>
                </a:solidFill>
                <a:latin typeface="Arial" panose="020B0604020202020204" pitchFamily="34" charset="0"/>
              </a:rPr>
              <a:t>© Copyright 2019 Dell Inc.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119" y="8989695"/>
            <a:ext cx="95629" cy="83793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600">
                <a:solidFill>
                  <a:schemeClr val="bg2"/>
                </a:solidFill>
                <a:latin typeface="Arial" panose="020B0604020202020204" pitchFamily="34" charset="0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600" dirty="0" err="1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136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mp>
</file>

<file path=ppt/media/image11.tmp>
</file>

<file path=ppt/media/image12.png>
</file>

<file path=ppt/media/image13.png>
</file>

<file path=ppt/media/image14.JPG>
</file>

<file path=ppt/media/image15.png>
</file>

<file path=ppt/media/image2.jpg>
</file>

<file path=ppt/media/image3.png>
</file>

<file path=ppt/media/image4.png>
</file>

<file path=ppt/media/image5.tmp>
</file>

<file path=ppt/media/image6.png>
</file>

<file path=ppt/media/image7.jp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96888" y="173038"/>
            <a:ext cx="5940425" cy="3341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62280" y="3803332"/>
            <a:ext cx="6009640" cy="4494848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fl" descr="                              Dell - Internal Use - Confidential&#10;"/>
          <p:cNvSpPr txBox="1"/>
          <p:nvPr/>
        </p:nvSpPr>
        <p:spPr>
          <a:xfrm>
            <a:off x="780683" y="8990041"/>
            <a:ext cx="902491" cy="831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defTabSz="923087" fontAlgn="base">
              <a:lnSpc>
                <a:spcPct val="90000"/>
              </a:lnSpc>
              <a:spcBef>
                <a:spcPts val="101"/>
              </a:spcBef>
              <a:spcAft>
                <a:spcPts val="101"/>
              </a:spcAft>
              <a:defRPr/>
            </a:pPr>
            <a:r>
              <a:rPr lang="en-US" sz="600" dirty="0">
                <a:solidFill>
                  <a:schemeClr val="bg2"/>
                </a:solidFill>
                <a:latin typeface="Arial" panose="020B0604020202020204" pitchFamily="34" charset="0"/>
              </a:rPr>
              <a:t>© Copyright 2019 Dell Inc.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7119" y="8989695"/>
            <a:ext cx="95629" cy="83793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600">
                <a:solidFill>
                  <a:schemeClr val="bg2"/>
                </a:solidFill>
                <a:latin typeface="Arial" panose="020B0604020202020204" pitchFamily="34" charset="0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600" dirty="0" err="1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313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spcBef>
        <a:spcPts val="0"/>
      </a:spcBef>
      <a:defRPr sz="1100" kern="1200">
        <a:solidFill>
          <a:schemeClr val="bg2"/>
        </a:solidFill>
        <a:latin typeface="Arial" panose="020B0604020202020204" pitchFamily="34" charset="0"/>
        <a:ea typeface="+mn-ea"/>
        <a:cs typeface="+mn-cs"/>
      </a:defRPr>
    </a:lvl1pPr>
    <a:lvl2pPr marL="514350" indent="-171450" algn="l" defTabSz="685800" rtl="0" eaLnBrk="1" latinLnBrk="0" hangingPunct="1">
      <a:spcBef>
        <a:spcPts val="300"/>
      </a:spcBef>
      <a:buClrTx/>
      <a:buFont typeface="Arial" panose="020B0604020202020204" pitchFamily="34" charset="0"/>
      <a:buChar char="•"/>
      <a:defRPr sz="1100" kern="1200">
        <a:solidFill>
          <a:schemeClr val="bg2"/>
        </a:solidFill>
        <a:latin typeface="Arial" panose="020B0604020202020204" pitchFamily="34" charset="0"/>
        <a:ea typeface="+mn-ea"/>
        <a:cs typeface="+mn-cs"/>
      </a:defRPr>
    </a:lvl2pPr>
    <a:lvl3pPr marL="857250" indent="-171450" algn="l" defTabSz="685800" rtl="0" eaLnBrk="1" latinLnBrk="0" hangingPunct="1">
      <a:spcBef>
        <a:spcPts val="300"/>
      </a:spcBef>
      <a:buClrTx/>
      <a:buFont typeface="Arial" panose="020B0604020202020204" pitchFamily="34" charset="0"/>
      <a:buChar char="–"/>
      <a:defRPr sz="1100" kern="1200">
        <a:solidFill>
          <a:schemeClr val="bg2"/>
        </a:solidFill>
        <a:latin typeface="Arial" panose="020B0604020202020204" pitchFamily="34" charset="0"/>
        <a:ea typeface="+mn-ea"/>
        <a:cs typeface="+mn-cs"/>
      </a:defRPr>
    </a:lvl3pPr>
    <a:lvl4pPr marL="1200150" indent="-171450" algn="l" defTabSz="685800" rtl="0" eaLnBrk="1" latinLnBrk="0" hangingPunct="1">
      <a:spcBef>
        <a:spcPts val="300"/>
      </a:spcBef>
      <a:buClrTx/>
      <a:buFont typeface="Arial" panose="020B0604020202020204" pitchFamily="34" charset="0"/>
      <a:buChar char="▪"/>
      <a:defRPr sz="1100" kern="1200">
        <a:solidFill>
          <a:schemeClr val="bg2"/>
        </a:solidFill>
        <a:latin typeface="Arial" panose="020B0604020202020204" pitchFamily="34" charset="0"/>
        <a:ea typeface="+mn-ea"/>
        <a:cs typeface="+mn-cs"/>
      </a:defRPr>
    </a:lvl4pPr>
    <a:lvl5pPr marL="1543050" indent="-171450" algn="l" defTabSz="685800" rtl="0" eaLnBrk="1" latinLnBrk="0" hangingPunct="1">
      <a:spcBef>
        <a:spcPts val="300"/>
      </a:spcBef>
      <a:buClrTx/>
      <a:buFont typeface="Arial" panose="020B0604020202020204" pitchFamily="34" charset="0"/>
      <a:buChar char="•"/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524" y="919158"/>
            <a:ext cx="7886700" cy="609398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4400">
                <a:solidFill>
                  <a:schemeClr val="tx2"/>
                </a:solidFill>
                <a:effectLst>
                  <a:glow rad="12700">
                    <a:schemeClr val="accent1">
                      <a:alpha val="40000"/>
                    </a:schemeClr>
                  </a:glow>
                </a:effectLst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02312" y="4838808"/>
            <a:ext cx="1078986" cy="14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54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985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0228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50" y="685800"/>
            <a:ext cx="85725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ja-JP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4975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71450" indent="-171450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514350" indent="-17145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 marL="800100" indent="-11430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 marL="1200150" indent="-171450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43050" indent="-171450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490277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  <p15:guide id="0" orient="horz" pos="75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28600"/>
            <a:ext cx="85725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50" y="685800"/>
            <a:ext cx="85725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ja-JP"/>
              <a:t>Click to edit Master subtitle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285750" y="1200150"/>
            <a:ext cx="8572500" cy="3314700"/>
          </a:xfrm>
          <a:prstGeom prst="rect">
            <a:avLst/>
          </a:prstGeom>
        </p:spPr>
        <p:txBody>
          <a:bodyPr lIns="0" tIns="0" rIns="0" bIns="0"/>
          <a:lstStyle>
            <a:lvl1pPr marL="171450" indent="-171450"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514350" indent="-17145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 marL="800100" indent="-11430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1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 marL="1200150" indent="-171450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4pPr>
            <a:lvl5pPr marL="1543050" indent="-171450">
              <a:lnSpc>
                <a:spcPct val="100000"/>
              </a:lnSpc>
              <a:spcBef>
                <a:spcPts val="3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900"/>
            </a:lvl5pPr>
          </a:lstStyle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939436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986" y="228600"/>
            <a:ext cx="8577263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28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/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285750" y="1200150"/>
            <a:ext cx="4057650" cy="33147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defRPr sz="18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514350" indent="-17145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 marL="857250" indent="-17145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1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 marL="1200150" indent="-171450"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</a:defRPr>
            </a:lvl4pPr>
            <a:lvl5pPr marL="1543050" indent="-171450"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4800600" y="1200150"/>
            <a:ext cx="4057650" cy="33147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defRPr sz="18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514350" indent="-17145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 marL="857250" indent="-17145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1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 marL="1200150" indent="-171450"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</a:defRPr>
            </a:lvl4pPr>
            <a:lvl5pPr marL="1543050" indent="-171450"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893673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986" y="228600"/>
            <a:ext cx="8577263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28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/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285750" y="971550"/>
            <a:ext cx="4057650" cy="28575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000" b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80617" y="971550"/>
            <a:ext cx="4077633" cy="28575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000" b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7" name="Content Placeholder 9"/>
          <p:cNvSpPr>
            <a:spLocks noGrp="1"/>
          </p:cNvSpPr>
          <p:nvPr>
            <p:ph sz="quarter" idx="11"/>
          </p:nvPr>
        </p:nvSpPr>
        <p:spPr>
          <a:xfrm>
            <a:off x="285750" y="1428750"/>
            <a:ext cx="4057650" cy="30861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defRPr sz="18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514350" indent="-17145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 marL="857250" indent="-17145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1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 marL="1200150" indent="-171450"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</a:defRPr>
            </a:lvl4pPr>
            <a:lvl5pPr marL="1543050" indent="-171450"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</p:txBody>
      </p:sp>
      <p:sp>
        <p:nvSpPr>
          <p:cNvPr id="8" name="Content Placeholder 9"/>
          <p:cNvSpPr>
            <a:spLocks noGrp="1"/>
          </p:cNvSpPr>
          <p:nvPr>
            <p:ph sz="quarter" idx="12"/>
          </p:nvPr>
        </p:nvSpPr>
        <p:spPr>
          <a:xfrm>
            <a:off x="4800600" y="1428750"/>
            <a:ext cx="4057650" cy="30861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buClr>
                <a:srgbClr val="808080"/>
              </a:buClr>
              <a:defRPr sz="18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514350" indent="-17145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 marL="857250" indent="-171450">
              <a:lnSpc>
                <a:spcPct val="100000"/>
              </a:lnSpc>
              <a:spcBef>
                <a:spcPts val="3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10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 marL="1200150" indent="-171450"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</a:defRPr>
            </a:lvl4pPr>
            <a:lvl5pPr marL="1543050" indent="-171450">
              <a:buClr>
                <a:srgbClr val="808080"/>
              </a:buClr>
              <a:buFont typeface="Arial" panose="020B0604020202020204" pitchFamily="34" charset="0"/>
              <a:buChar char="–"/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5980390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9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End logo slide">
    <p:bg>
      <p:bgPr>
        <a:gradFill>
          <a:gsLst>
            <a:gs pos="0">
              <a:schemeClr val="accent6"/>
            </a:gs>
            <a:gs pos="26000">
              <a:schemeClr val="bg1"/>
            </a:gs>
            <a:gs pos="100000">
              <a:schemeClr val="accent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ED6EC7-6D3E-4027-A733-9B78EBA486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6378" y="2254304"/>
            <a:ext cx="5093208" cy="660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3877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AB27D37-15E3-41A9-A957-27D402BD9F6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02309" y="4838808"/>
            <a:ext cx="1078992" cy="140268"/>
          </a:xfrm>
          <a:prstGeom prst="rect">
            <a:avLst/>
          </a:prstGeom>
        </p:spPr>
      </p:pic>
      <p:sp>
        <p:nvSpPr>
          <p:cNvPr id="9" name="fl" descr="                              Dell - Internal Use - Confidential&#10;">
            <a:extLst>
              <a:ext uri="{FF2B5EF4-FFF2-40B4-BE49-F238E27FC236}">
                <a16:creationId xmlns:a16="http://schemas.microsoft.com/office/drawing/2014/main" id="{C12349D9-4471-4E31-806C-77104FAE4D9B}"/>
              </a:ext>
            </a:extLst>
          </p:cNvPr>
          <p:cNvSpPr txBox="1"/>
          <p:nvPr userDrawn="1"/>
        </p:nvSpPr>
        <p:spPr>
          <a:xfrm>
            <a:off x="4200103" y="5022289"/>
            <a:ext cx="743793" cy="6925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buClrTx/>
              <a:buSzTx/>
              <a:buFontTx/>
              <a:buNone/>
              <a:tabLst/>
              <a:defRPr/>
            </a:pPr>
            <a:r>
              <a:rPr lang="en-US" sz="500" b="0" i="0" u="none" baseline="0" dirty="0">
                <a:solidFill>
                  <a:srgbClr val="808080"/>
                </a:solidFill>
                <a:latin typeface="Arial" panose="020B0604020202020204" pitchFamily="34" charset="0"/>
              </a:rPr>
              <a:t>© Copyright 2020 Dell Inc.</a:t>
            </a:r>
          </a:p>
        </p:txBody>
      </p:sp>
      <p:sp>
        <p:nvSpPr>
          <p:cNvPr id="10" name="TextBox 19">
            <a:extLst>
              <a:ext uri="{FF2B5EF4-FFF2-40B4-BE49-F238E27FC236}">
                <a16:creationId xmlns:a16="http://schemas.microsoft.com/office/drawing/2014/main" id="{0380EF68-B6F5-41C0-995D-31C61E9C8EC0}"/>
              </a:ext>
            </a:extLst>
          </p:cNvPr>
          <p:cNvSpPr txBox="1"/>
          <p:nvPr userDrawn="1"/>
        </p:nvSpPr>
        <p:spPr>
          <a:xfrm>
            <a:off x="3857667" y="5023059"/>
            <a:ext cx="76944" cy="6925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500" b="0" kern="1200" smtClean="0">
                <a:solidFill>
                  <a:srgbClr val="808080"/>
                </a:solidFill>
                <a:latin typeface="Arial" panose="020B0604020202020204" pitchFamily="34" charset="0"/>
                <a:ea typeface="+mn-ea"/>
                <a:cs typeface="+mn-cs"/>
              </a:rPr>
              <a:pPr algn="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500" b="0" kern="1200" dirty="0" err="1">
              <a:solidFill>
                <a:srgbClr val="808080"/>
              </a:solidFill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8717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662" r:id="rId2"/>
    <p:sldLayoutId id="2147483673" r:id="rId3"/>
    <p:sldLayoutId id="2147483672" r:id="rId4"/>
    <p:sldLayoutId id="2147483713" r:id="rId5"/>
    <p:sldLayoutId id="2147483724" r:id="rId6"/>
    <p:sldLayoutId id="2147483725" r:id="rId7"/>
    <p:sldLayoutId id="2147483727" r:id="rId8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1620" userDrawn="1">
          <p15:clr>
            <a:srgbClr val="F26B43"/>
          </p15:clr>
        </p15:guide>
        <p15:guide id="3" pos="180" userDrawn="1">
          <p15:clr>
            <a:srgbClr val="F26B43"/>
          </p15:clr>
        </p15:guide>
        <p15:guide id="4" pos="55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tmp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mp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tmp"/><Relationship Id="rId4" Type="http://schemas.openxmlformats.org/officeDocument/2006/relationships/image" Target="../media/image9.tm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0304" y="3571487"/>
            <a:ext cx="8703392" cy="1163395"/>
          </a:xfrm>
        </p:spPr>
        <p:txBody>
          <a:bodyPr anchor="t" anchorCtr="0"/>
          <a:lstStyle/>
          <a:p>
            <a:r>
              <a:rPr lang="en-US" altLang="ja-JP" sz="2800" dirty="0">
                <a:latin typeface="Calibri" panose="020F0502020204030204" pitchFamily="34" charset="0"/>
                <a:cs typeface="Calibri" panose="020F0502020204030204" pitchFamily="34" charset="0"/>
              </a:rPr>
              <a:t>Piper wave2 personal project</a:t>
            </a:r>
            <a:br>
              <a:rPr lang="en-US" altLang="ja-JP" sz="2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altLang="ja-JP" sz="2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ja-JP" sz="2800" dirty="0">
                <a:latin typeface="Calibri" panose="020F0502020204030204" pitchFamily="34" charset="0"/>
                <a:cs typeface="Calibri" panose="020F0502020204030204" pitchFamily="34" charset="0"/>
              </a:rPr>
              <a:t>MDC Hiroyuki.Tanaka@dell.com</a:t>
            </a:r>
          </a:p>
        </p:txBody>
      </p:sp>
    </p:spTree>
    <p:extLst>
      <p:ext uri="{BB962C8B-B14F-4D97-AF65-F5344CB8AC3E}">
        <p14:creationId xmlns:p14="http://schemas.microsoft.com/office/powerpoint/2010/main" val="2726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19D0C334-7488-4011-B13E-44884CFBE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559" y="3453193"/>
            <a:ext cx="2478513" cy="14798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D1B2B4-443D-402E-82DA-C8BBA4E7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28600"/>
            <a:ext cx="4000146" cy="398571"/>
          </a:xfrm>
        </p:spPr>
        <p:txBody>
          <a:bodyPr/>
          <a:lstStyle/>
          <a:p>
            <a:r>
              <a:rPr kumimoji="1" lang="en-US" altLang="ja-JP" dirty="0"/>
              <a:t>Personal Project </a:t>
            </a:r>
            <a:r>
              <a:rPr kumimoji="1" lang="ja-JP" altLang="en-US" dirty="0"/>
              <a:t>構想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E565199-8D46-48FC-9384-6D43A26EE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4390" y="4487666"/>
            <a:ext cx="1189389" cy="3995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68B04C4-6D98-431F-9F60-232048557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736" y="3778325"/>
            <a:ext cx="955177" cy="6215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9CDA149-35A4-41AE-A371-3DFB8FC1B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7036" y="3563999"/>
            <a:ext cx="1189389" cy="399536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59A9C47-F35D-401C-99A9-2DC2CE60BC66}"/>
              </a:ext>
            </a:extLst>
          </p:cNvPr>
          <p:cNvCxnSpPr>
            <a:cxnSpLocks/>
          </p:cNvCxnSpPr>
          <p:nvPr/>
        </p:nvCxnSpPr>
        <p:spPr>
          <a:xfrm>
            <a:off x="1472374" y="3128062"/>
            <a:ext cx="740080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BE9466-476E-460C-86AB-2ED4CCE4148D}"/>
              </a:ext>
            </a:extLst>
          </p:cNvPr>
          <p:cNvCxnSpPr>
            <a:stCxn id="17" idx="0"/>
          </p:cNvCxnSpPr>
          <p:nvPr/>
        </p:nvCxnSpPr>
        <p:spPr>
          <a:xfrm flipV="1">
            <a:off x="5377325" y="3128062"/>
            <a:ext cx="1803" cy="650263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3E697C-1DFB-4450-B9AE-74E69ADC07DE}"/>
              </a:ext>
            </a:extLst>
          </p:cNvPr>
          <p:cNvCxnSpPr>
            <a:cxnSpLocks/>
          </p:cNvCxnSpPr>
          <p:nvPr/>
        </p:nvCxnSpPr>
        <p:spPr>
          <a:xfrm flipV="1">
            <a:off x="2353254" y="3128062"/>
            <a:ext cx="0" cy="347033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192552CB-E164-4608-8333-8EC90AC2D9D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71685" y="1808726"/>
            <a:ext cx="1906562" cy="683632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97F58B1-DD18-4EF2-8350-D46EC2BDCB26}"/>
              </a:ext>
            </a:extLst>
          </p:cNvPr>
          <p:cNvCxnSpPr/>
          <p:nvPr/>
        </p:nvCxnSpPr>
        <p:spPr>
          <a:xfrm flipV="1">
            <a:off x="7724966" y="2477799"/>
            <a:ext cx="1803" cy="650263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DF8D0D93-453E-4A7D-A00A-1788902C5D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5256" y="705677"/>
            <a:ext cx="1211685" cy="381033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0E0C428-3700-4A23-A2C2-2238A6AA3258}"/>
              </a:ext>
            </a:extLst>
          </p:cNvPr>
          <p:cNvSpPr txBox="1"/>
          <p:nvPr/>
        </p:nvSpPr>
        <p:spPr>
          <a:xfrm>
            <a:off x="5914491" y="1163727"/>
            <a:ext cx="94961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ja-JP" sz="1200" dirty="0"/>
              <a:t>NoSQL DB</a:t>
            </a:r>
            <a:endParaRPr kumimoji="1" lang="ja-JP" altLang="en-US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EF28FB0-0600-45B0-AFFA-39D52B67F273}"/>
              </a:ext>
            </a:extLst>
          </p:cNvPr>
          <p:cNvSpPr txBox="1"/>
          <p:nvPr/>
        </p:nvSpPr>
        <p:spPr>
          <a:xfrm>
            <a:off x="6115284" y="3380600"/>
            <a:ext cx="1903142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ja-JP" sz="1200" b="1" dirty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REST-API / Ansible </a:t>
            </a:r>
            <a:r>
              <a:rPr kumimoji="1" lang="ja-JP" altLang="en-US" sz="1200" b="1" dirty="0">
                <a:solidFill>
                  <a:srgbClr val="FF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等</a:t>
            </a: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C571DAEB-5E07-476D-BFDA-551F97D1092A}"/>
              </a:ext>
            </a:extLst>
          </p:cNvPr>
          <p:cNvSpPr/>
          <p:nvPr/>
        </p:nvSpPr>
        <p:spPr>
          <a:xfrm>
            <a:off x="5683928" y="2525896"/>
            <a:ext cx="1899149" cy="1122557"/>
          </a:xfrm>
          <a:custGeom>
            <a:avLst/>
            <a:gdLst>
              <a:gd name="connsiteX0" fmla="*/ 0 w 1899149"/>
              <a:gd name="connsiteY0" fmla="*/ 1122557 h 1122557"/>
              <a:gd name="connsiteX1" fmla="*/ 237892 w 1899149"/>
              <a:gd name="connsiteY1" fmla="*/ 765718 h 1122557"/>
              <a:gd name="connsiteX2" fmla="*/ 1159727 w 1899149"/>
              <a:gd name="connsiteY2" fmla="*/ 557561 h 1122557"/>
              <a:gd name="connsiteX3" fmla="*/ 1732156 w 1899149"/>
              <a:gd name="connsiteY3" fmla="*/ 468352 h 1122557"/>
              <a:gd name="connsiteX4" fmla="*/ 1888273 w 1899149"/>
              <a:gd name="connsiteY4" fmla="*/ 237893 h 1122557"/>
              <a:gd name="connsiteX5" fmla="*/ 1873405 w 1899149"/>
              <a:gd name="connsiteY5" fmla="*/ 0 h 1122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99149" h="1122557">
                <a:moveTo>
                  <a:pt x="0" y="1122557"/>
                </a:moveTo>
                <a:cubicBezTo>
                  <a:pt x="22302" y="991220"/>
                  <a:pt x="44604" y="859884"/>
                  <a:pt x="237892" y="765718"/>
                </a:cubicBezTo>
                <a:cubicBezTo>
                  <a:pt x="431180" y="671552"/>
                  <a:pt x="910683" y="607122"/>
                  <a:pt x="1159727" y="557561"/>
                </a:cubicBezTo>
                <a:cubicBezTo>
                  <a:pt x="1408771" y="508000"/>
                  <a:pt x="1610732" y="521630"/>
                  <a:pt x="1732156" y="468352"/>
                </a:cubicBezTo>
                <a:cubicBezTo>
                  <a:pt x="1853580" y="415074"/>
                  <a:pt x="1864732" y="315952"/>
                  <a:pt x="1888273" y="237893"/>
                </a:cubicBezTo>
                <a:cubicBezTo>
                  <a:pt x="1911814" y="159834"/>
                  <a:pt x="1892609" y="79917"/>
                  <a:pt x="1873405" y="0"/>
                </a:cubicBezTo>
              </a:path>
            </a:pathLst>
          </a:custGeom>
          <a:noFill/>
          <a:ln w="31750">
            <a:solidFill>
              <a:schemeClr val="accent4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B47FA5A-60E0-4826-A087-BF12885774E0}"/>
              </a:ext>
            </a:extLst>
          </p:cNvPr>
          <p:cNvSpPr/>
          <p:nvPr/>
        </p:nvSpPr>
        <p:spPr>
          <a:xfrm>
            <a:off x="5490640" y="2548199"/>
            <a:ext cx="1867121" cy="1159727"/>
          </a:xfrm>
          <a:custGeom>
            <a:avLst/>
            <a:gdLst>
              <a:gd name="connsiteX0" fmla="*/ 1858537 w 1867121"/>
              <a:gd name="connsiteY0" fmla="*/ 0 h 1159727"/>
              <a:gd name="connsiteX1" fmla="*/ 1858537 w 1867121"/>
              <a:gd name="connsiteY1" fmla="*/ 118946 h 1159727"/>
              <a:gd name="connsiteX2" fmla="*/ 1769327 w 1867121"/>
              <a:gd name="connsiteY2" fmla="*/ 327102 h 1159727"/>
              <a:gd name="connsiteX3" fmla="*/ 1271239 w 1867121"/>
              <a:gd name="connsiteY3" fmla="*/ 394010 h 1159727"/>
              <a:gd name="connsiteX4" fmla="*/ 631902 w 1867121"/>
              <a:gd name="connsiteY4" fmla="*/ 408878 h 1159727"/>
              <a:gd name="connsiteX5" fmla="*/ 133815 w 1867121"/>
              <a:gd name="connsiteY5" fmla="*/ 683941 h 1159727"/>
              <a:gd name="connsiteX6" fmla="*/ 0 w 1867121"/>
              <a:gd name="connsiteY6" fmla="*/ 1159727 h 1159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67121" h="1159727">
                <a:moveTo>
                  <a:pt x="1858537" y="0"/>
                </a:moveTo>
                <a:cubicBezTo>
                  <a:pt x="1865971" y="32214"/>
                  <a:pt x="1873405" y="64429"/>
                  <a:pt x="1858537" y="118946"/>
                </a:cubicBezTo>
                <a:cubicBezTo>
                  <a:pt x="1843669" y="173463"/>
                  <a:pt x="1867210" y="281258"/>
                  <a:pt x="1769327" y="327102"/>
                </a:cubicBezTo>
                <a:cubicBezTo>
                  <a:pt x="1671444" y="372946"/>
                  <a:pt x="1460810" y="380381"/>
                  <a:pt x="1271239" y="394010"/>
                </a:cubicBezTo>
                <a:cubicBezTo>
                  <a:pt x="1081668" y="407639"/>
                  <a:pt x="821473" y="360556"/>
                  <a:pt x="631902" y="408878"/>
                </a:cubicBezTo>
                <a:cubicBezTo>
                  <a:pt x="442331" y="457200"/>
                  <a:pt x="239132" y="558800"/>
                  <a:pt x="133815" y="683941"/>
                </a:cubicBezTo>
                <a:cubicBezTo>
                  <a:pt x="28498" y="809082"/>
                  <a:pt x="14249" y="984404"/>
                  <a:pt x="0" y="1159727"/>
                </a:cubicBezTo>
              </a:path>
            </a:pathLst>
          </a:custGeom>
          <a:noFill/>
          <a:ln w="25400"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910BAF4-85E2-4E8E-A26F-1E38E8D76FB6}"/>
              </a:ext>
            </a:extLst>
          </p:cNvPr>
          <p:cNvSpPr txBox="1"/>
          <p:nvPr/>
        </p:nvSpPr>
        <p:spPr>
          <a:xfrm>
            <a:off x="5721098" y="2724795"/>
            <a:ext cx="82354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ja-JP" alt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性能情報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3C1B304-7F72-43E8-8275-BDBCDFCBCAB7}"/>
              </a:ext>
            </a:extLst>
          </p:cNvPr>
          <p:cNvSpPr/>
          <p:nvPr/>
        </p:nvSpPr>
        <p:spPr>
          <a:xfrm>
            <a:off x="5474151" y="1259172"/>
            <a:ext cx="532763" cy="1964338"/>
          </a:xfrm>
          <a:custGeom>
            <a:avLst/>
            <a:gdLst>
              <a:gd name="connsiteX0" fmla="*/ 0 w 532763"/>
              <a:gd name="connsiteY0" fmla="*/ 2319454 h 2319454"/>
              <a:gd name="connsiteX1" fmla="*/ 111513 w 532763"/>
              <a:gd name="connsiteY1" fmla="*/ 1055649 h 2319454"/>
              <a:gd name="connsiteX2" fmla="*/ 520391 w 532763"/>
              <a:gd name="connsiteY2" fmla="*/ 423746 h 2319454"/>
              <a:gd name="connsiteX3" fmla="*/ 386576 w 532763"/>
              <a:gd name="connsiteY3" fmla="*/ 0 h 2319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2763" h="2319454">
                <a:moveTo>
                  <a:pt x="0" y="2319454"/>
                </a:moveTo>
                <a:cubicBezTo>
                  <a:pt x="12390" y="1845527"/>
                  <a:pt x="24781" y="1371600"/>
                  <a:pt x="111513" y="1055649"/>
                </a:cubicBezTo>
                <a:cubicBezTo>
                  <a:pt x="198245" y="739698"/>
                  <a:pt x="474547" y="599687"/>
                  <a:pt x="520391" y="423746"/>
                </a:cubicBezTo>
                <a:cubicBezTo>
                  <a:pt x="566235" y="247805"/>
                  <a:pt x="476405" y="123902"/>
                  <a:pt x="386576" y="0"/>
                </a:cubicBezTo>
              </a:path>
            </a:pathLst>
          </a:custGeom>
          <a:noFill/>
          <a:ln w="12700">
            <a:solidFill>
              <a:schemeClr val="bg2"/>
            </a:solidFill>
            <a:prstDash val="dash"/>
            <a:headEnd type="none" w="lg" len="lg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F08E9D-D030-43FF-89E5-083BE8720121}"/>
              </a:ext>
            </a:extLst>
          </p:cNvPr>
          <p:cNvSpPr txBox="1"/>
          <p:nvPr/>
        </p:nvSpPr>
        <p:spPr>
          <a:xfrm>
            <a:off x="5721098" y="1939555"/>
            <a:ext cx="82354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ja-JP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CF push </a:t>
            </a:r>
            <a:r>
              <a:rPr kumimoji="1" lang="ja-JP" alt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環境構築</a:t>
            </a: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73A6EB34-CA62-45C5-AC2F-A7D5400BE52A}"/>
              </a:ext>
            </a:extLst>
          </p:cNvPr>
          <p:cNvSpPr/>
          <p:nvPr/>
        </p:nvSpPr>
        <p:spPr>
          <a:xfrm>
            <a:off x="5159092" y="1217487"/>
            <a:ext cx="383587" cy="2416097"/>
          </a:xfrm>
          <a:custGeom>
            <a:avLst/>
            <a:gdLst>
              <a:gd name="connsiteX0" fmla="*/ 19314 w 383587"/>
              <a:gd name="connsiteY0" fmla="*/ 2416097 h 2416097"/>
              <a:gd name="connsiteX1" fmla="*/ 19314 w 383587"/>
              <a:gd name="connsiteY1" fmla="*/ 1709853 h 2416097"/>
              <a:gd name="connsiteX2" fmla="*/ 220036 w 383587"/>
              <a:gd name="connsiteY2" fmla="*/ 884663 h 2416097"/>
              <a:gd name="connsiteX3" fmla="*/ 346416 w 383587"/>
              <a:gd name="connsiteY3" fmla="*/ 468351 h 2416097"/>
              <a:gd name="connsiteX4" fmla="*/ 383587 w 383587"/>
              <a:gd name="connsiteY4" fmla="*/ 0 h 241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587" h="2416097">
                <a:moveTo>
                  <a:pt x="19314" y="2416097"/>
                </a:moveTo>
                <a:cubicBezTo>
                  <a:pt x="2587" y="2190594"/>
                  <a:pt x="-14140" y="1965092"/>
                  <a:pt x="19314" y="1709853"/>
                </a:cubicBezTo>
                <a:cubicBezTo>
                  <a:pt x="52768" y="1454614"/>
                  <a:pt x="165519" y="1091580"/>
                  <a:pt x="220036" y="884663"/>
                </a:cubicBezTo>
                <a:cubicBezTo>
                  <a:pt x="274553" y="677746"/>
                  <a:pt x="319158" y="615795"/>
                  <a:pt x="346416" y="468351"/>
                </a:cubicBezTo>
                <a:cubicBezTo>
                  <a:pt x="373675" y="320907"/>
                  <a:pt x="378631" y="160453"/>
                  <a:pt x="383587" y="0"/>
                </a:cubicBezTo>
              </a:path>
            </a:pathLst>
          </a:custGeom>
          <a:noFill/>
          <a:ln w="25400">
            <a:solidFill>
              <a:schemeClr val="accent1">
                <a:lumMod val="60000"/>
                <a:lumOff val="40000"/>
              </a:schemeClr>
            </a:solidFill>
            <a:headEnd type="triangle" w="lg" len="lg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8F5A57D-5208-4893-8D9F-96CE541F0A73}"/>
              </a:ext>
            </a:extLst>
          </p:cNvPr>
          <p:cNvSpPr txBox="1"/>
          <p:nvPr/>
        </p:nvSpPr>
        <p:spPr>
          <a:xfrm>
            <a:off x="4335544" y="2105704"/>
            <a:ext cx="82354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ja-JP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DB</a:t>
            </a:r>
            <a:r>
              <a:rPr kumimoji="1" lang="ja-JP" alt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登録</a:t>
            </a:r>
            <a:endParaRPr kumimoji="1" lang="en-US" altLang="ja-JP" sz="1200" b="1" dirty="0">
              <a:solidFill>
                <a:schemeClr val="accent1">
                  <a:lumMod val="60000"/>
                  <a:lumOff val="4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en-US" altLang="ja-JP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DB</a:t>
            </a:r>
            <a:r>
              <a:rPr kumimoji="1" lang="ja-JP" alt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参照</a:t>
            </a: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4B9530BD-DBD4-4387-B4DB-4E376816F551}"/>
              </a:ext>
            </a:extLst>
          </p:cNvPr>
          <p:cNvSpPr/>
          <p:nvPr/>
        </p:nvSpPr>
        <p:spPr>
          <a:xfrm>
            <a:off x="2600113" y="2904206"/>
            <a:ext cx="2332966" cy="759115"/>
          </a:xfrm>
          <a:custGeom>
            <a:avLst/>
            <a:gdLst>
              <a:gd name="connsiteX0" fmla="*/ 2332966 w 2332966"/>
              <a:gd name="connsiteY0" fmla="*/ 759115 h 759115"/>
              <a:gd name="connsiteX1" fmla="*/ 2117376 w 2332966"/>
              <a:gd name="connsiteY1" fmla="*/ 119778 h 759115"/>
              <a:gd name="connsiteX2" fmla="*/ 1366527 w 2332966"/>
              <a:gd name="connsiteY2" fmla="*/ 8266 h 759115"/>
              <a:gd name="connsiteX3" fmla="*/ 377786 w 2332966"/>
              <a:gd name="connsiteY3" fmla="*/ 15700 h 759115"/>
              <a:gd name="connsiteX4" fmla="*/ 50683 w 2332966"/>
              <a:gd name="connsiteY4" fmla="*/ 75173 h 759115"/>
              <a:gd name="connsiteX5" fmla="*/ 6078 w 2332966"/>
              <a:gd name="connsiteY5" fmla="*/ 721944 h 759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2966" h="759115">
                <a:moveTo>
                  <a:pt x="2332966" y="759115"/>
                </a:moveTo>
                <a:cubicBezTo>
                  <a:pt x="2305707" y="502017"/>
                  <a:pt x="2278449" y="244919"/>
                  <a:pt x="2117376" y="119778"/>
                </a:cubicBezTo>
                <a:cubicBezTo>
                  <a:pt x="1956303" y="-5363"/>
                  <a:pt x="1656459" y="25612"/>
                  <a:pt x="1366527" y="8266"/>
                </a:cubicBezTo>
                <a:cubicBezTo>
                  <a:pt x="1076595" y="-9080"/>
                  <a:pt x="597093" y="4549"/>
                  <a:pt x="377786" y="15700"/>
                </a:cubicBezTo>
                <a:cubicBezTo>
                  <a:pt x="158479" y="26851"/>
                  <a:pt x="112634" y="-42534"/>
                  <a:pt x="50683" y="75173"/>
                </a:cubicBezTo>
                <a:cubicBezTo>
                  <a:pt x="-11268" y="192880"/>
                  <a:pt x="-2595" y="457412"/>
                  <a:pt x="6078" y="721944"/>
                </a:cubicBezTo>
              </a:path>
            </a:pathLst>
          </a:custGeom>
          <a:noFill/>
          <a:ln w="25400">
            <a:solidFill>
              <a:schemeClr val="accent2"/>
            </a:solidFill>
            <a:headEnd type="none" w="lg" len="lg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B30C754-A82B-4893-8359-26ED8011B18D}"/>
              </a:ext>
            </a:extLst>
          </p:cNvPr>
          <p:cNvSpPr txBox="1"/>
          <p:nvPr/>
        </p:nvSpPr>
        <p:spPr>
          <a:xfrm>
            <a:off x="3333581" y="3187901"/>
            <a:ext cx="82354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ja-JP" altLang="en-US" sz="1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アラート通知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BD29271-2244-49D7-B378-D80A44758DC2}"/>
              </a:ext>
            </a:extLst>
          </p:cNvPr>
          <p:cNvSpPr txBox="1"/>
          <p:nvPr/>
        </p:nvSpPr>
        <p:spPr>
          <a:xfrm>
            <a:off x="360974" y="888572"/>
            <a:ext cx="3984559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en-US" altLang="ja-JP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GUI</a:t>
            </a:r>
            <a:r>
              <a:rPr kumimoji="1" lang="ja-JP" altLang="en-US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から</a:t>
            </a:r>
            <a:r>
              <a:rPr kumimoji="1" lang="en-US" altLang="ja-JP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BOXID/</a:t>
            </a:r>
            <a:r>
              <a:rPr kumimoji="1" lang="ja-JP" altLang="en-US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日付などの情報を選択</a:t>
            </a:r>
            <a:endParaRPr kumimoji="1" lang="en-US" altLang="ja-JP" sz="1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ja-JP" sz="1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PowerMax</a:t>
            </a:r>
            <a:r>
              <a:rPr kumimoji="1" lang="ja-JP" altLang="en-US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から</a:t>
            </a:r>
            <a:r>
              <a:rPr kumimoji="1" lang="en-US" altLang="ja-JP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REST-API</a:t>
            </a:r>
            <a:r>
              <a:rPr kumimoji="1" lang="ja-JP" altLang="en-US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で情報取得</a:t>
            </a:r>
            <a:endParaRPr kumimoji="1" lang="en-US" altLang="ja-JP" sz="1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ja-JP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PC</a:t>
            </a:r>
            <a:r>
              <a:rPr kumimoji="1" lang="ja-JP" altLang="en-US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上でプール閾値などをチェック</a:t>
            </a:r>
            <a:endParaRPr kumimoji="1" lang="en-US" altLang="ja-JP" sz="1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問題がある</a:t>
            </a:r>
            <a:r>
              <a:rPr kumimoji="1" lang="en-US" altLang="ja-JP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(</a:t>
            </a:r>
            <a:r>
              <a:rPr kumimoji="1" lang="ja-JP" altLang="en-US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出そうな</a:t>
            </a:r>
            <a:r>
              <a:rPr kumimoji="1" lang="en-US" altLang="ja-JP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)</a:t>
            </a:r>
            <a:r>
              <a:rPr kumimoji="1" lang="ja-JP" altLang="en-US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ものを警告</a:t>
            </a:r>
            <a:endParaRPr kumimoji="1" lang="en-US" altLang="ja-JP" sz="1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ja-JP" sz="1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RaspsPi</a:t>
            </a:r>
            <a:r>
              <a:rPr kumimoji="1" lang="ja-JP" altLang="en-US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に該当データを転送・表示・</a:t>
            </a:r>
            <a:r>
              <a:rPr kumimoji="1" lang="en-US" altLang="ja-JP" sz="1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LED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707140C8-600E-4B4F-81E8-D3F65F51F5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290" y="3301578"/>
            <a:ext cx="477246" cy="58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094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1B2B4-443D-402E-82DA-C8BBA4E73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構成図（いろんなこと挫折・・・）</a:t>
            </a:r>
            <a:endParaRPr kumimoji="1" lang="ja-JP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B76011-EA71-4B91-8740-5E631CA6E251}"/>
              </a:ext>
            </a:extLst>
          </p:cNvPr>
          <p:cNvSpPr/>
          <p:nvPr/>
        </p:nvSpPr>
        <p:spPr>
          <a:xfrm>
            <a:off x="2284607" y="3389968"/>
            <a:ext cx="765717" cy="817756"/>
          </a:xfrm>
          <a:prstGeom prst="rect">
            <a:avLst/>
          </a:prstGeom>
          <a:solidFill>
            <a:schemeClr val="tx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24405F-9DF9-476C-A85A-24D17FB36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243" y="3604946"/>
            <a:ext cx="316444" cy="3877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3A1B65F-522E-4179-B9BF-EAA3B3E0738A}"/>
              </a:ext>
            </a:extLst>
          </p:cNvPr>
          <p:cNvSpPr/>
          <p:nvPr/>
        </p:nvSpPr>
        <p:spPr>
          <a:xfrm>
            <a:off x="260659" y="3870394"/>
            <a:ext cx="1319561" cy="505522"/>
          </a:xfrm>
          <a:prstGeom prst="rect">
            <a:avLst/>
          </a:prstGeom>
          <a:solidFill>
            <a:schemeClr val="tx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LCD</a:t>
            </a:r>
          </a:p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Display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BE9547-CEE8-4D0B-A084-F1235C782585}"/>
              </a:ext>
            </a:extLst>
          </p:cNvPr>
          <p:cNvSpPr/>
          <p:nvPr/>
        </p:nvSpPr>
        <p:spPr>
          <a:xfrm>
            <a:off x="814503" y="2813821"/>
            <a:ext cx="765717" cy="576147"/>
          </a:xfrm>
          <a:prstGeom prst="rect">
            <a:avLst/>
          </a:prstGeom>
          <a:solidFill>
            <a:schemeClr val="tx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RGB</a:t>
            </a:r>
            <a:br>
              <a:rPr kumimoji="1" lang="en-US" altLang="ja-JP" sz="1200" dirty="0">
                <a:solidFill>
                  <a:schemeClr val="bg2"/>
                </a:solidFill>
              </a:rPr>
            </a:br>
            <a:r>
              <a:rPr kumimoji="1" lang="en-US" altLang="ja-JP" sz="1200" dirty="0">
                <a:solidFill>
                  <a:schemeClr val="bg2"/>
                </a:solidFill>
              </a:rPr>
              <a:t>LED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477198-EF48-4A68-BC64-1D4A62BC6CAF}"/>
              </a:ext>
            </a:extLst>
          </p:cNvPr>
          <p:cNvSpPr/>
          <p:nvPr/>
        </p:nvSpPr>
        <p:spPr>
          <a:xfrm>
            <a:off x="4226312" y="3389968"/>
            <a:ext cx="1289824" cy="817756"/>
          </a:xfrm>
          <a:prstGeom prst="rect">
            <a:avLst/>
          </a:prstGeom>
          <a:solidFill>
            <a:schemeClr val="tx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Windows PC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6222FBD-62F8-4F5D-9F8B-3279C16C620F}"/>
              </a:ext>
            </a:extLst>
          </p:cNvPr>
          <p:cNvSpPr/>
          <p:nvPr/>
        </p:nvSpPr>
        <p:spPr>
          <a:xfrm>
            <a:off x="5984488" y="3547943"/>
            <a:ext cx="996175" cy="501805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rgbClr val="00B050"/>
                </a:solidFill>
              </a:rPr>
              <a:t>Python</a:t>
            </a:r>
          </a:p>
          <a:p>
            <a:pPr algn="ctr"/>
            <a:r>
              <a:rPr kumimoji="1" lang="en-US" altLang="ja-JP" sz="1200" dirty="0">
                <a:solidFill>
                  <a:srgbClr val="00B050"/>
                </a:solidFill>
              </a:rPr>
              <a:t>(MS-DOS) </a:t>
            </a:r>
            <a:endParaRPr kumimoji="1" lang="ja-JP" altLang="en-US" sz="1200" dirty="0">
              <a:solidFill>
                <a:srgbClr val="00B05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8F7E01-AB7D-4D6E-A58A-3FA996969B8C}"/>
              </a:ext>
            </a:extLst>
          </p:cNvPr>
          <p:cNvSpPr/>
          <p:nvPr/>
        </p:nvSpPr>
        <p:spPr>
          <a:xfrm>
            <a:off x="5984488" y="4368484"/>
            <a:ext cx="996175" cy="501805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rgbClr val="00B050"/>
                </a:solidFill>
              </a:rPr>
              <a:t>MS-DOS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2034A3-86E7-4A72-899E-0AB966FC0F79}"/>
              </a:ext>
            </a:extLst>
          </p:cNvPr>
          <p:cNvSpPr/>
          <p:nvPr/>
        </p:nvSpPr>
        <p:spPr>
          <a:xfrm>
            <a:off x="4373136" y="4413095"/>
            <a:ext cx="996175" cy="501805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rgbClr val="00B050"/>
                </a:solidFill>
              </a:rPr>
              <a:t>Ubuntu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E75C5FE-BE6A-45EA-BC69-99A316014C98}"/>
              </a:ext>
            </a:extLst>
          </p:cNvPr>
          <p:cNvSpPr/>
          <p:nvPr/>
        </p:nvSpPr>
        <p:spPr>
          <a:xfrm>
            <a:off x="7088456" y="4482491"/>
            <a:ext cx="765717" cy="3877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SYMCLI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33C4E45-240B-46F2-A036-87AF324D17D0}"/>
              </a:ext>
            </a:extLst>
          </p:cNvPr>
          <p:cNvSpPr/>
          <p:nvPr/>
        </p:nvSpPr>
        <p:spPr>
          <a:xfrm>
            <a:off x="3533077" y="4482491"/>
            <a:ext cx="765717" cy="3877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SYMCLI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BB863DA-462D-4724-88C1-B9DF0E12E999}"/>
              </a:ext>
            </a:extLst>
          </p:cNvPr>
          <p:cNvSpPr/>
          <p:nvPr/>
        </p:nvSpPr>
        <p:spPr>
          <a:xfrm>
            <a:off x="5231776" y="2850701"/>
            <a:ext cx="1087246" cy="3877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HTML/CSS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326A82BA-8007-456B-9703-7E38F3FFAB99}"/>
              </a:ext>
            </a:extLst>
          </p:cNvPr>
          <p:cNvCxnSpPr>
            <a:stCxn id="9" idx="3"/>
            <a:endCxn id="4" idx="1"/>
          </p:cNvCxnSpPr>
          <p:nvPr/>
        </p:nvCxnSpPr>
        <p:spPr>
          <a:xfrm>
            <a:off x="1580220" y="3101895"/>
            <a:ext cx="704387" cy="696951"/>
          </a:xfrm>
          <a:prstGeom prst="bentConnector3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097C2627-C679-41C1-97F9-F4A93A6F6030}"/>
              </a:ext>
            </a:extLst>
          </p:cNvPr>
          <p:cNvCxnSpPr>
            <a:cxnSpLocks/>
            <a:stCxn id="6" idx="3"/>
            <a:endCxn id="4" idx="1"/>
          </p:cNvCxnSpPr>
          <p:nvPr/>
        </p:nvCxnSpPr>
        <p:spPr>
          <a:xfrm flipV="1">
            <a:off x="1580220" y="3798846"/>
            <a:ext cx="704387" cy="32430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B087654-949F-43FC-85F8-1C84EF824279}"/>
              </a:ext>
            </a:extLst>
          </p:cNvPr>
          <p:cNvCxnSpPr/>
          <p:nvPr/>
        </p:nvCxnSpPr>
        <p:spPr>
          <a:xfrm>
            <a:off x="721112" y="2222810"/>
            <a:ext cx="67056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CCCF8E9-C4B0-474C-9ABB-DEAAF712742A}"/>
              </a:ext>
            </a:extLst>
          </p:cNvPr>
          <p:cNvCxnSpPr>
            <a:cxnSpLocks/>
          </p:cNvCxnSpPr>
          <p:nvPr/>
        </p:nvCxnSpPr>
        <p:spPr>
          <a:xfrm flipV="1">
            <a:off x="2691162" y="2222810"/>
            <a:ext cx="0" cy="1167158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D5E1D2D-FD44-4FCA-8843-8AEB8D3E177D}"/>
              </a:ext>
            </a:extLst>
          </p:cNvPr>
          <p:cNvCxnSpPr>
            <a:cxnSpLocks/>
          </p:cNvCxnSpPr>
          <p:nvPr/>
        </p:nvCxnSpPr>
        <p:spPr>
          <a:xfrm flipV="1">
            <a:off x="4850782" y="2215082"/>
            <a:ext cx="0" cy="1167158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605D0AA5-FE5C-4667-BA32-9931091D522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35175" y="997262"/>
            <a:ext cx="1906562" cy="683632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1334A6C-43A8-489A-B711-E18B61460067}"/>
              </a:ext>
            </a:extLst>
          </p:cNvPr>
          <p:cNvCxnSpPr>
            <a:cxnSpLocks/>
          </p:cNvCxnSpPr>
          <p:nvPr/>
        </p:nvCxnSpPr>
        <p:spPr>
          <a:xfrm flipV="1">
            <a:off x="7081022" y="1657814"/>
            <a:ext cx="0" cy="564996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739DB8D9-0BA3-40C0-853D-9C664F31A0FA}"/>
              </a:ext>
            </a:extLst>
          </p:cNvPr>
          <p:cNvSpPr/>
          <p:nvPr/>
        </p:nvSpPr>
        <p:spPr>
          <a:xfrm>
            <a:off x="7426712" y="1757953"/>
            <a:ext cx="1087246" cy="3877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性能情報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E156E64-0718-44CC-A116-A515E75289BB}"/>
              </a:ext>
            </a:extLst>
          </p:cNvPr>
          <p:cNvSpPr/>
          <p:nvPr/>
        </p:nvSpPr>
        <p:spPr>
          <a:xfrm>
            <a:off x="7862075" y="2352930"/>
            <a:ext cx="996175" cy="501805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err="1">
                <a:solidFill>
                  <a:srgbClr val="00B050"/>
                </a:solidFill>
              </a:rPr>
              <a:t>vApp</a:t>
            </a:r>
            <a:r>
              <a:rPr kumimoji="1" lang="en-US" altLang="ja-JP" sz="1200" dirty="0">
                <a:solidFill>
                  <a:srgbClr val="00B050"/>
                </a:solidFill>
              </a:rPr>
              <a:t> Manager</a:t>
            </a:r>
            <a:endParaRPr kumimoji="1" lang="ja-JP" altLang="en-US" sz="1200" dirty="0">
              <a:solidFill>
                <a:srgbClr val="00B050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0BAE324-7026-4C71-98E4-B121A6DC323F}"/>
              </a:ext>
            </a:extLst>
          </p:cNvPr>
          <p:cNvSpPr/>
          <p:nvPr/>
        </p:nvSpPr>
        <p:spPr>
          <a:xfrm>
            <a:off x="7862075" y="2994442"/>
            <a:ext cx="1030099" cy="3877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STP</a:t>
            </a:r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データ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82E4F196-7BFD-4784-B531-8EB50FA353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293" y="883602"/>
            <a:ext cx="1438616" cy="45239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C5A7A736-8980-45DB-97A2-008EE73828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7361" y="883602"/>
            <a:ext cx="2248095" cy="510584"/>
          </a:xfrm>
          <a:prstGeom prst="rect">
            <a:avLst/>
          </a:prstGeom>
        </p:spPr>
      </p:pic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A02768FA-7817-46F3-8C8A-E32B5343F8A2}"/>
              </a:ext>
            </a:extLst>
          </p:cNvPr>
          <p:cNvSpPr/>
          <p:nvPr/>
        </p:nvSpPr>
        <p:spPr>
          <a:xfrm>
            <a:off x="385419" y="2414382"/>
            <a:ext cx="1681971" cy="55726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思ってた色じゃない</a:t>
            </a:r>
            <a:b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(</a:t>
            </a:r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うまく制御できない</a:t>
            </a:r>
            <a: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)</a:t>
            </a:r>
            <a:endParaRPr kumimoji="1" lang="ja-JP" altLang="en-US" sz="120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4D1FC3B1-032E-469C-A143-80EC14729907}"/>
              </a:ext>
            </a:extLst>
          </p:cNvPr>
          <p:cNvSpPr/>
          <p:nvPr/>
        </p:nvSpPr>
        <p:spPr>
          <a:xfrm>
            <a:off x="1984701" y="4482491"/>
            <a:ext cx="1681971" cy="55726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Ubuntu</a:t>
            </a:r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で</a:t>
            </a:r>
            <a:b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SYMCLI</a:t>
            </a:r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動かん？？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C226C636-FD16-4C23-ACAF-CA7F71AF69C7}"/>
              </a:ext>
            </a:extLst>
          </p:cNvPr>
          <p:cNvSpPr/>
          <p:nvPr/>
        </p:nvSpPr>
        <p:spPr>
          <a:xfrm>
            <a:off x="6826401" y="3882283"/>
            <a:ext cx="1289825" cy="4420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Python</a:t>
            </a:r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から</a:t>
            </a:r>
            <a:b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DOS</a:t>
            </a:r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を</a:t>
            </a:r>
            <a: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Call</a:t>
            </a:r>
            <a:endParaRPr kumimoji="1" lang="ja-JP" altLang="en-US" sz="120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7B33D8FF-07F1-481A-BBC4-866F513DC1A9}"/>
              </a:ext>
            </a:extLst>
          </p:cNvPr>
          <p:cNvSpPr/>
          <p:nvPr/>
        </p:nvSpPr>
        <p:spPr>
          <a:xfrm>
            <a:off x="6109000" y="2933757"/>
            <a:ext cx="1289825" cy="4420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CSS</a:t>
            </a:r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間に合わん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455C8B8D-4F2B-40AF-9E82-A47CD32492C5}"/>
              </a:ext>
            </a:extLst>
          </p:cNvPr>
          <p:cNvSpPr/>
          <p:nvPr/>
        </p:nvSpPr>
        <p:spPr>
          <a:xfrm>
            <a:off x="2047632" y="1343726"/>
            <a:ext cx="1556108" cy="32522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これって有償？？</a:t>
            </a:r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7240F76D-A542-4C87-8BDB-AEB03FAE79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394" y="2253853"/>
            <a:ext cx="321058" cy="321058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A65FD71D-8DCF-49E1-A3EA-C387B33F6E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9811" y="1547656"/>
            <a:ext cx="321058" cy="321058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8502206F-364B-49C3-9C91-527D52D63D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4459" y="4295544"/>
            <a:ext cx="321058" cy="321058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87115852-E701-42E3-8198-F3A10347BA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0564" y="2730377"/>
            <a:ext cx="321058" cy="321058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4432DB69-5414-42BE-B528-EF648AE83A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0335" y="3782235"/>
            <a:ext cx="321058" cy="321058"/>
          </a:xfrm>
          <a:prstGeom prst="rect">
            <a:avLst/>
          </a:prstGeom>
        </p:spPr>
      </p:pic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5D402066-25FD-4529-85BE-12AD1322079E}"/>
              </a:ext>
            </a:extLst>
          </p:cNvPr>
          <p:cNvSpPr/>
          <p:nvPr/>
        </p:nvSpPr>
        <p:spPr>
          <a:xfrm>
            <a:off x="7496679" y="729728"/>
            <a:ext cx="1289825" cy="4420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性能データうまく取れない</a:t>
            </a:r>
            <a:r>
              <a:rPr kumimoji="1" lang="ja-JP" altLang="en-US" sz="1200" dirty="0" err="1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。。</a:t>
            </a:r>
            <a:endParaRPr kumimoji="1" lang="ja-JP" altLang="en-US" sz="1200" dirty="0">
              <a:solidFill>
                <a:schemeClr val="bg2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id="{CBE2F93A-48EA-46F4-9B7C-643CED8960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8825" y="473332"/>
            <a:ext cx="321058" cy="32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199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1B2B4-443D-402E-82DA-C8BBA4E7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28600"/>
            <a:ext cx="2456876" cy="387798"/>
          </a:xfrm>
        </p:spPr>
        <p:txBody>
          <a:bodyPr/>
          <a:lstStyle/>
          <a:p>
            <a:r>
              <a:rPr lang="ja-JP" altLang="en-US" dirty="0"/>
              <a:t>できた構成図</a:t>
            </a:r>
            <a:endParaRPr kumimoji="1" lang="ja-JP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B76011-EA71-4B91-8740-5E631CA6E251}"/>
              </a:ext>
            </a:extLst>
          </p:cNvPr>
          <p:cNvSpPr/>
          <p:nvPr/>
        </p:nvSpPr>
        <p:spPr>
          <a:xfrm>
            <a:off x="2201546" y="3640870"/>
            <a:ext cx="765717" cy="817756"/>
          </a:xfrm>
          <a:prstGeom prst="rect">
            <a:avLst/>
          </a:prstGeom>
          <a:solidFill>
            <a:schemeClr val="tx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24405F-9DF9-476C-A85A-24D17FB36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182" y="3855848"/>
            <a:ext cx="316444" cy="3877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3A1B65F-522E-4179-B9BF-EAA3B3E0738A}"/>
              </a:ext>
            </a:extLst>
          </p:cNvPr>
          <p:cNvSpPr/>
          <p:nvPr/>
        </p:nvSpPr>
        <p:spPr>
          <a:xfrm>
            <a:off x="212665" y="3798845"/>
            <a:ext cx="1319561" cy="505522"/>
          </a:xfrm>
          <a:prstGeom prst="rect">
            <a:avLst/>
          </a:prstGeom>
          <a:solidFill>
            <a:schemeClr val="tx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LCD</a:t>
            </a:r>
          </a:p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Display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477198-EF48-4A68-BC64-1D4A62BC6CAF}"/>
              </a:ext>
            </a:extLst>
          </p:cNvPr>
          <p:cNvSpPr/>
          <p:nvPr/>
        </p:nvSpPr>
        <p:spPr>
          <a:xfrm>
            <a:off x="4143251" y="3640870"/>
            <a:ext cx="1289824" cy="817756"/>
          </a:xfrm>
          <a:prstGeom prst="rect">
            <a:avLst/>
          </a:prstGeom>
          <a:solidFill>
            <a:schemeClr val="tx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Windows PC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6222FBD-62F8-4F5D-9F8B-3279C16C620F}"/>
              </a:ext>
            </a:extLst>
          </p:cNvPr>
          <p:cNvSpPr/>
          <p:nvPr/>
        </p:nvSpPr>
        <p:spPr>
          <a:xfrm>
            <a:off x="3748677" y="4521326"/>
            <a:ext cx="996175" cy="387798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rgbClr val="00B050"/>
                </a:solidFill>
              </a:rPr>
              <a:t>Python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8F7E01-AB7D-4D6E-A58A-3FA996969B8C}"/>
              </a:ext>
            </a:extLst>
          </p:cNvPr>
          <p:cNvSpPr/>
          <p:nvPr/>
        </p:nvSpPr>
        <p:spPr>
          <a:xfrm>
            <a:off x="4852630" y="4518030"/>
            <a:ext cx="996175" cy="387798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rgbClr val="00B050"/>
                </a:solidFill>
              </a:rPr>
              <a:t>MS-DOS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E75C5FE-BE6A-45EA-BC69-99A316014C98}"/>
              </a:ext>
            </a:extLst>
          </p:cNvPr>
          <p:cNvSpPr/>
          <p:nvPr/>
        </p:nvSpPr>
        <p:spPr>
          <a:xfrm>
            <a:off x="5973368" y="4527102"/>
            <a:ext cx="765717" cy="3877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SYMCLI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B087654-949F-43FC-85F8-1C84EF824279}"/>
              </a:ext>
            </a:extLst>
          </p:cNvPr>
          <p:cNvCxnSpPr/>
          <p:nvPr/>
        </p:nvCxnSpPr>
        <p:spPr>
          <a:xfrm>
            <a:off x="736022" y="2549168"/>
            <a:ext cx="67056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CCCF8E9-C4B0-474C-9ABB-DEAAF712742A}"/>
              </a:ext>
            </a:extLst>
          </p:cNvPr>
          <p:cNvCxnSpPr>
            <a:cxnSpLocks/>
          </p:cNvCxnSpPr>
          <p:nvPr/>
        </p:nvCxnSpPr>
        <p:spPr>
          <a:xfrm flipV="1">
            <a:off x="2572216" y="2549168"/>
            <a:ext cx="0" cy="1091702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D5E1D2D-FD44-4FCA-8843-8AEB8D3E177D}"/>
              </a:ext>
            </a:extLst>
          </p:cNvPr>
          <p:cNvCxnSpPr>
            <a:cxnSpLocks/>
          </p:cNvCxnSpPr>
          <p:nvPr/>
        </p:nvCxnSpPr>
        <p:spPr>
          <a:xfrm flipV="1">
            <a:off x="4739270" y="2571750"/>
            <a:ext cx="0" cy="1063264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605D0AA5-FE5C-4667-BA32-9931091D522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56226" y="1386464"/>
            <a:ext cx="1906562" cy="683632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A0BAE324-7026-4C71-98E4-B121A6DC323F}"/>
              </a:ext>
            </a:extLst>
          </p:cNvPr>
          <p:cNvSpPr/>
          <p:nvPr/>
        </p:nvSpPr>
        <p:spPr>
          <a:xfrm>
            <a:off x="6926572" y="4527102"/>
            <a:ext cx="1030099" cy="3877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STP</a:t>
            </a:r>
            <a:r>
              <a:rPr kumimoji="1" lang="ja-JP" altLang="en-US" sz="1200" dirty="0">
                <a:solidFill>
                  <a:schemeClr val="bg2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データ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E7C77E8-B1DF-40E4-9CAF-82853E0ED911}"/>
              </a:ext>
            </a:extLst>
          </p:cNvPr>
          <p:cNvSpPr txBox="1"/>
          <p:nvPr/>
        </p:nvSpPr>
        <p:spPr>
          <a:xfrm>
            <a:off x="310167" y="743053"/>
            <a:ext cx="50923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ja-JP" altLang="en-US" sz="1600" dirty="0"/>
              <a:t>結局</a:t>
            </a:r>
            <a:r>
              <a:rPr kumimoji="1" lang="en-US" altLang="ja-JP" sz="1600" dirty="0"/>
              <a:t>Lab</a:t>
            </a:r>
            <a:r>
              <a:rPr kumimoji="1" lang="ja-JP" altLang="en-US" sz="1600" dirty="0"/>
              <a:t>でつかった</a:t>
            </a:r>
            <a:r>
              <a:rPr kumimoji="1" lang="en-US" altLang="ja-JP" sz="1600" dirty="0"/>
              <a:t>Redis</a:t>
            </a:r>
            <a:r>
              <a:rPr kumimoji="1" lang="ja-JP" altLang="en-US" sz="1600" dirty="0"/>
              <a:t>そのまま利用・・・</a:t>
            </a:r>
            <a:endParaRPr kumimoji="1" lang="en-US" altLang="ja-JP" sz="1600" dirty="0"/>
          </a:p>
          <a:p>
            <a:pPr algn="ctr"/>
            <a:r>
              <a:rPr kumimoji="1" lang="en-US" altLang="ja-JP" sz="1600" dirty="0"/>
              <a:t>redis-14787.c82.us-east-1-2.ec2.cloud.redislabs.com</a:t>
            </a:r>
            <a:endParaRPr kumimoji="1" lang="ja-JP" altLang="en-US" sz="1600" dirty="0"/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A3A28CF1-97BE-463D-B3FE-92C2E916783B}"/>
              </a:ext>
            </a:extLst>
          </p:cNvPr>
          <p:cNvCxnSpPr>
            <a:stCxn id="4" idx="1"/>
            <a:endCxn id="6" idx="3"/>
          </p:cNvCxnSpPr>
          <p:nvPr/>
        </p:nvCxnSpPr>
        <p:spPr>
          <a:xfrm flipH="1">
            <a:off x="1532226" y="4049748"/>
            <a:ext cx="669320" cy="185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48B0EE3-0C32-4249-BA1A-6CAAF79D5260}"/>
              </a:ext>
            </a:extLst>
          </p:cNvPr>
          <p:cNvSpPr/>
          <p:nvPr/>
        </p:nvSpPr>
        <p:spPr>
          <a:xfrm>
            <a:off x="3159519" y="2757641"/>
            <a:ext cx="1087246" cy="3877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MQTT</a:t>
            </a:r>
          </a:p>
          <a:p>
            <a:pPr algn="ctr"/>
            <a:r>
              <a:rPr kumimoji="1" lang="en-US" altLang="ja-JP" sz="1200" dirty="0">
                <a:solidFill>
                  <a:schemeClr val="bg2"/>
                </a:solidFill>
              </a:rPr>
              <a:t>Broker</a:t>
            </a:r>
            <a:endParaRPr kumimoji="1" lang="ja-JP" altLang="en-US" sz="1200" dirty="0">
              <a:solidFill>
                <a:schemeClr val="bg2"/>
              </a:solidFill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55AFF4A0-ADB7-4648-BC52-DDB824DDC752}"/>
              </a:ext>
            </a:extLst>
          </p:cNvPr>
          <p:cNvSpPr/>
          <p:nvPr/>
        </p:nvSpPr>
        <p:spPr>
          <a:xfrm>
            <a:off x="2074128" y="4527102"/>
            <a:ext cx="996175" cy="387798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rgbClr val="00B050"/>
                </a:solidFill>
              </a:rPr>
              <a:t>Python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9B6721C-C82A-4C79-A075-3B15773E0DC3}"/>
              </a:ext>
            </a:extLst>
          </p:cNvPr>
          <p:cNvSpPr txBox="1"/>
          <p:nvPr/>
        </p:nvSpPr>
        <p:spPr>
          <a:xfrm>
            <a:off x="6690031" y="3796248"/>
            <a:ext cx="2241293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ja-JP" altLang="en-US" sz="1400" dirty="0">
                <a:latin typeface="Meiryo UI" panose="020B0604030504040204" pitchFamily="50" charset="-128"/>
                <a:ea typeface="Meiryo UI" panose="020B0604030504040204" pitchFamily="50" charset="-128"/>
              </a:rPr>
              <a:t>先に保管しておく・・・</a:t>
            </a:r>
            <a:endParaRPr kumimoji="1" lang="en-US" altLang="ja-JP" sz="14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en-US" altLang="ja-JP" sz="1400" dirty="0">
                <a:latin typeface="Meiryo UI" panose="020B0604030504040204" pitchFamily="50" charset="-128"/>
                <a:ea typeface="Meiryo UI" panose="020B0604030504040204" pitchFamily="50" charset="-128"/>
              </a:rPr>
              <a:t>STP</a:t>
            </a:r>
            <a:r>
              <a:rPr kumimoji="1" lang="ja-JP" altLang="en-US" sz="1400" dirty="0">
                <a:latin typeface="Meiryo UI" panose="020B0604030504040204" pitchFamily="50" charset="-128"/>
                <a:ea typeface="Meiryo UI" panose="020B0604030504040204" pitchFamily="50" charset="-128"/>
              </a:rPr>
              <a:t>から</a:t>
            </a:r>
            <a:endParaRPr kumimoji="1" lang="en-US" altLang="ja-JP" sz="14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en-US" altLang="ja-JP" sz="1400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symmapi_db.bin</a:t>
            </a:r>
            <a:r>
              <a:rPr kumimoji="1" lang="ja-JP" altLang="en-US" sz="1400" dirty="0">
                <a:latin typeface="Meiryo UI" panose="020B0604030504040204" pitchFamily="50" charset="-128"/>
                <a:ea typeface="Meiryo UI" panose="020B0604030504040204" pitchFamily="50" charset="-128"/>
              </a:rPr>
              <a:t>抜き出し</a:t>
            </a:r>
          </a:p>
        </p:txBody>
      </p: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5B20C042-E57C-4C3D-BAE2-39C628B8A937}"/>
              </a:ext>
            </a:extLst>
          </p:cNvPr>
          <p:cNvCxnSpPr>
            <a:cxnSpLocks/>
          </p:cNvCxnSpPr>
          <p:nvPr/>
        </p:nvCxnSpPr>
        <p:spPr>
          <a:xfrm>
            <a:off x="7666331" y="2069949"/>
            <a:ext cx="0" cy="164177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2AC90F6-8359-43A9-AEE8-16B73A08CCDA}"/>
              </a:ext>
            </a:extLst>
          </p:cNvPr>
          <p:cNvCxnSpPr>
            <a:cxnSpLocks/>
          </p:cNvCxnSpPr>
          <p:nvPr/>
        </p:nvCxnSpPr>
        <p:spPr>
          <a:xfrm flipV="1">
            <a:off x="7166519" y="2069949"/>
            <a:ext cx="0" cy="479219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BB4D84DA-0F77-42C8-A899-4D277BC514E2}"/>
              </a:ext>
            </a:extLst>
          </p:cNvPr>
          <p:cNvSpPr txBox="1"/>
          <p:nvPr/>
        </p:nvSpPr>
        <p:spPr>
          <a:xfrm>
            <a:off x="977317" y="1367991"/>
            <a:ext cx="271932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ja-JP" sz="1400" dirty="0"/>
              <a:t>Redis set</a:t>
            </a:r>
            <a:r>
              <a:rPr kumimoji="1" lang="ja-JP" altLang="en-US" sz="1400" dirty="0"/>
              <a:t>型</a:t>
            </a:r>
            <a:r>
              <a:rPr kumimoji="1" lang="en-US" altLang="ja-JP" sz="1400" dirty="0"/>
              <a:t>(BOX#)</a:t>
            </a:r>
            <a:r>
              <a:rPr kumimoji="1" lang="ja-JP" altLang="en-US" sz="1400" dirty="0"/>
              <a:t>　</a:t>
            </a:r>
            <a:r>
              <a:rPr kumimoji="1" lang="en-US" altLang="ja-JP" sz="1400" dirty="0"/>
              <a:t>KEY:VALUE</a:t>
            </a:r>
            <a:endParaRPr kumimoji="1" lang="ja-JP" altLang="en-US" sz="1400" dirty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032928C-5E03-470D-8F07-F91B5B148CCD}"/>
              </a:ext>
            </a:extLst>
          </p:cNvPr>
          <p:cNvSpPr txBox="1"/>
          <p:nvPr/>
        </p:nvSpPr>
        <p:spPr>
          <a:xfrm>
            <a:off x="670007" y="1602093"/>
            <a:ext cx="333394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ja-JP" altLang="en-US" sz="1400" dirty="0"/>
              <a:t>日付：</a:t>
            </a:r>
            <a:r>
              <a:rPr kumimoji="1" lang="en-US" altLang="ja-JP" sz="1400" dirty="0"/>
              <a:t>SRP</a:t>
            </a:r>
            <a:r>
              <a:rPr kumimoji="1" lang="ja-JP" altLang="en-US" sz="1400" dirty="0"/>
              <a:t>プールの利用状況データ</a:t>
            </a:r>
          </a:p>
        </p:txBody>
      </p:sp>
      <p:pic>
        <p:nvPicPr>
          <p:cNvPr id="115" name="Picture 114">
            <a:extLst>
              <a:ext uri="{FF2B5EF4-FFF2-40B4-BE49-F238E27FC236}">
                <a16:creationId xmlns:a16="http://schemas.microsoft.com/office/drawing/2014/main" id="{6A10FE82-2BF1-428C-BBE6-FA902517AB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2630" y="349608"/>
            <a:ext cx="1330952" cy="5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322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1B2B4-443D-402E-82DA-C8BBA4E7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28600"/>
            <a:ext cx="2456876" cy="387798"/>
          </a:xfrm>
        </p:spPr>
        <p:txBody>
          <a:bodyPr/>
          <a:lstStyle/>
          <a:p>
            <a:r>
              <a:rPr kumimoji="1" lang="ja-JP" altLang="en-US" dirty="0"/>
              <a:t>こんなの</a:t>
            </a:r>
          </a:p>
        </p:txBody>
      </p:sp>
      <p:pic>
        <p:nvPicPr>
          <p:cNvPr id="119" name="Picture 118">
            <a:extLst>
              <a:ext uri="{FF2B5EF4-FFF2-40B4-BE49-F238E27FC236}">
                <a16:creationId xmlns:a16="http://schemas.microsoft.com/office/drawing/2014/main" id="{78ED58A2-9BB8-4900-A7D8-004E9186A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626" y="345126"/>
            <a:ext cx="2865668" cy="2149251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8EF6C593-6381-41EF-9723-033D4B427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192" y="2932095"/>
            <a:ext cx="4730496" cy="198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402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34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ell Tech 2019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2700">
          <a:solidFill>
            <a:schemeClr val="bg2"/>
          </a:solidFill>
        </a:ln>
      </a:spPr>
      <a:bodyPr rtlCol="0" anchor="ctr"/>
      <a:lstStyle>
        <a:defPPr algn="ctr">
          <a:defRPr sz="1200" dirty="0" smtClean="0">
            <a:solidFill>
              <a:schemeClr val="bg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ctr"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T_template_2020.potm" id="{5AD44F18-3FC4-4130-B40D-74790D97E792}" vid="{FB005101-4223-4F4A-BE92-D9989D723F70}"/>
    </a:ext>
  </a:extLst>
</a:theme>
</file>

<file path=ppt/theme/theme2.xml><?xml version="1.0" encoding="utf-8"?>
<a:theme xmlns:a="http://schemas.openxmlformats.org/drawingml/2006/main" name="Office Theme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DT_template_2020</Template>
  <TotalTime>174</TotalTime>
  <Words>192</Words>
  <Application>Microsoft Office PowerPoint</Application>
  <PresentationFormat>On-screen Show (16:9)</PresentationFormat>
  <Paragraphs>54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Meiryo UI</vt:lpstr>
      <vt:lpstr>Arial</vt:lpstr>
      <vt:lpstr>Calibri</vt:lpstr>
      <vt:lpstr>Wingdings</vt:lpstr>
      <vt:lpstr>Dell Tech 2019</vt:lpstr>
      <vt:lpstr>Piper wave2 personal project  MDC Hiroyuki.Tanaka@dell.com</vt:lpstr>
      <vt:lpstr>Personal Project 構想 </vt:lpstr>
      <vt:lpstr>構成図（いろんなこと挫折・・・）</vt:lpstr>
      <vt:lpstr>できた構成図</vt:lpstr>
      <vt:lpstr>こんなの</vt:lpstr>
      <vt:lpstr>PowerPoint Presentation</vt:lpstr>
    </vt:vector>
  </TitlesOfParts>
  <Company>Dell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Piper Wave2</dc:title>
  <dc:creator>Tanaka, Hiroyuki (SSE PS West)</dc:creator>
  <cp:lastModifiedBy>Tanaka, Hiroyuki (SSE PS West)</cp:lastModifiedBy>
  <cp:revision>24</cp:revision>
  <cp:lastPrinted>2018-09-10T14:53:10Z</cp:lastPrinted>
  <dcterms:created xsi:type="dcterms:W3CDTF">2020-01-29T08:34:54Z</dcterms:created>
  <dcterms:modified xsi:type="dcterms:W3CDTF">2020-01-29T11:29:25Z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hiroyuki.tanaka@emc.com</vt:lpwstr>
  </property>
  <property fmtid="{D5CDD505-2E9C-101B-9397-08002B2CF9AE}" pid="5" name="MSIP_Label_17cb76b2-10b8-4fe1-93d4-2202842406cd_SetDate">
    <vt:lpwstr>2019-11-07T06:26:07.9469529Z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Extended_MSFT_Method">
    <vt:lpwstr>Manual</vt:lpwstr>
  </property>
  <property fmtid="{D5CDD505-2E9C-101B-9397-08002B2CF9AE}" pid="9" name="aiplabel">
    <vt:lpwstr>External Public</vt:lpwstr>
  </property>
</Properties>
</file>

<file path=docProps/thumbnail.jpeg>
</file>